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76" r:id="rId2"/>
    <p:sldId id="1188" r:id="rId3"/>
    <p:sldId id="1171" r:id="rId4"/>
    <p:sldId id="1183" r:id="rId5"/>
    <p:sldId id="858" r:id="rId6"/>
    <p:sldId id="1016" r:id="rId7"/>
    <p:sldId id="1017" r:id="rId8"/>
    <p:sldId id="1138" r:id="rId9"/>
    <p:sldId id="1181" r:id="rId10"/>
    <p:sldId id="1140" r:id="rId11"/>
    <p:sldId id="1143" r:id="rId12"/>
    <p:sldId id="1184" r:id="rId13"/>
    <p:sldId id="1185" r:id="rId14"/>
    <p:sldId id="1180" r:id="rId15"/>
    <p:sldId id="1182" r:id="rId16"/>
    <p:sldId id="1142" r:id="rId17"/>
    <p:sldId id="1170" r:id="rId18"/>
    <p:sldId id="1164" r:id="rId19"/>
    <p:sldId id="1165" r:id="rId20"/>
    <p:sldId id="1178" r:id="rId21"/>
    <p:sldId id="1187" r:id="rId22"/>
    <p:sldId id="1179" r:id="rId23"/>
    <p:sldId id="1186" r:id="rId24"/>
    <p:sldId id="1167" r:id="rId25"/>
  </p:sldIdLst>
  <p:sldSz cx="9144000" cy="6858000" type="letter"/>
  <p:notesSz cx="699135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">
          <p15:clr>
            <a:srgbClr val="A4A3A4"/>
          </p15:clr>
        </p15:guide>
        <p15:guide id="2" orient="horz" pos="3774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1675">
          <p15:clr>
            <a:srgbClr val="A4A3A4"/>
          </p15:clr>
        </p15:guide>
        <p15:guide id="5" orient="horz" pos="1866">
          <p15:clr>
            <a:srgbClr val="A4A3A4"/>
          </p15:clr>
        </p15:guide>
        <p15:guide id="6" orient="horz" pos="1120">
          <p15:clr>
            <a:srgbClr val="A4A3A4"/>
          </p15:clr>
        </p15:guide>
        <p15:guide id="7" pos="5664">
          <p15:clr>
            <a:srgbClr val="A4A3A4"/>
          </p15:clr>
        </p15:guide>
        <p15:guide id="8" pos="534">
          <p15:clr>
            <a:srgbClr val="A4A3A4"/>
          </p15:clr>
        </p15:guide>
        <p15:guide id="9" pos="2878">
          <p15:clr>
            <a:srgbClr val="A4A3A4"/>
          </p15:clr>
        </p15:guide>
        <p15:guide id="10" pos="3781">
          <p15:clr>
            <a:srgbClr val="A4A3A4"/>
          </p15:clr>
        </p15:guide>
        <p15:guide id="11" pos="5506">
          <p15:clr>
            <a:srgbClr val="A4A3A4"/>
          </p15:clr>
        </p15:guide>
        <p15:guide id="12" pos="285">
          <p15:clr>
            <a:srgbClr val="A4A3A4"/>
          </p15:clr>
        </p15:guide>
        <p15:guide id="13" pos="1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D69F7"/>
    <a:srgbClr val="0000FF"/>
    <a:srgbClr val="0A3A80"/>
    <a:srgbClr val="FCD566"/>
    <a:srgbClr val="E2E2E2"/>
    <a:srgbClr val="7B7B7B"/>
    <a:srgbClr val="773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52"/>
  </p:normalViewPr>
  <p:slideViewPr>
    <p:cSldViewPr snapToGrid="0">
      <p:cViewPr varScale="1">
        <p:scale>
          <a:sx n="95" d="100"/>
          <a:sy n="95" d="100"/>
        </p:scale>
        <p:origin x="1584" y="184"/>
      </p:cViewPr>
      <p:guideLst>
        <p:guide orient="horz" pos="304"/>
        <p:guide orient="horz" pos="3774"/>
        <p:guide orient="horz" pos="1104"/>
        <p:guide orient="horz" pos="1675"/>
        <p:guide orient="horz" pos="1866"/>
        <p:guide orient="horz" pos="1120"/>
        <p:guide pos="5664"/>
        <p:guide pos="534"/>
        <p:guide pos="2878"/>
        <p:guide pos="3781"/>
        <p:guide pos="5506"/>
        <p:guide pos="285"/>
        <p:guide pos="1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890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08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17" tIns="45201" rIns="92017" bIns="45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7779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16462" cy="35369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40238"/>
            <a:ext cx="5146675" cy="4140200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6463" cy="35369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40238"/>
            <a:ext cx="5146675" cy="4140200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16462" cy="35369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40238"/>
            <a:ext cx="5146675" cy="4140200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16462" cy="35369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40238"/>
            <a:ext cx="5146675" cy="4140200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2975" tIns="46487" rIns="92975" bIns="46487"/>
          <a:lstStyle/>
          <a:p>
            <a:pPr defTabSz="463736"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9844" y="8817050"/>
            <a:ext cx="3029906" cy="4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75" tIns="46487" rIns="92975" bIns="46487" anchor="b">
            <a:prstTxWarp prst="textNoShape">
              <a:avLst/>
            </a:prstTxWarp>
          </a:bodyPr>
          <a:lstStyle/>
          <a:p>
            <a:pPr algn="r"/>
            <a:fld id="{1760DC3E-E26B-7249-ACF9-5EF755CCC178}" type="slidenum">
              <a:rPr lang="en-US" sz="1200"/>
              <a:pPr algn="r"/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07975" y="298450"/>
            <a:ext cx="8836025" cy="14288"/>
          </a:xfrm>
          <a:prstGeom prst="line">
            <a:avLst/>
          </a:prstGeom>
          <a:noFill/>
          <a:ln w="50800">
            <a:solidFill>
              <a:srgbClr val="0A3A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5" name="DocNo"/>
          <p:cNvSpPr>
            <a:spLocks noChangeArrowheads="1"/>
          </p:cNvSpPr>
          <p:nvPr userDrawn="1"/>
        </p:nvSpPr>
        <p:spPr bwMode="auto">
          <a:xfrm>
            <a:off x="7543800" y="6556375"/>
            <a:ext cx="13239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900" b="0">
                <a:solidFill>
                  <a:schemeClr val="bg1"/>
                </a:solidFill>
              </a:rPr>
              <a:t>A.T. Kearney  82/7478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8759825" y="6551613"/>
            <a:ext cx="3238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9F0021BA-5072-484D-92E2-7CFD4E0F4D7E}" type="slidenum">
              <a:rPr lang="en-US" sz="900" b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900" b="0">
              <a:solidFill>
                <a:schemeClr val="bg1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ZapfDingbats" pitchFamily="8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8813" y="496888"/>
            <a:ext cx="2055812" cy="6092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96888"/>
            <a:ext cx="6018213" cy="6092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888"/>
            <a:ext cx="819785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1375" y="1666875"/>
            <a:ext cx="4035425" cy="4922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66875"/>
            <a:ext cx="4035425" cy="4922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102" y="6204535"/>
            <a:ext cx="1695898" cy="65346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375" y="1666875"/>
            <a:ext cx="4035425" cy="492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66875"/>
            <a:ext cx="4035425" cy="492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375" y="1666875"/>
            <a:ext cx="8223250" cy="4922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0" tIns="0" rIns="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96888"/>
            <a:ext cx="81978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84150" y="311150"/>
            <a:ext cx="8778875" cy="0"/>
          </a:xfrm>
          <a:prstGeom prst="line">
            <a:avLst/>
          </a:prstGeom>
          <a:noFill/>
          <a:ln w="50800">
            <a:solidFill>
              <a:srgbClr val="0A3A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1152" name="Rectangle 128"/>
          <p:cNvSpPr>
            <a:spLocks noChangeArrowheads="1"/>
          </p:cNvSpPr>
          <p:nvPr userDrawn="1"/>
        </p:nvSpPr>
        <p:spPr bwMode="auto">
          <a:xfrm>
            <a:off x="8759825" y="6551613"/>
            <a:ext cx="3238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D5A39A16-8C5B-7B4C-AF5C-1B55FB193CA1}" type="slidenum">
              <a:rPr lang="en-US" sz="900" b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900" b="0">
              <a:solidFill>
                <a:schemeClr val="bg1"/>
              </a:solidFill>
            </a:endParaRPr>
          </a:p>
        </p:txBody>
      </p:sp>
      <p:pic>
        <p:nvPicPr>
          <p:cNvPr id="1030" name="Picture 11" descr="LOGO NLI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26745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52932" y="6267450"/>
            <a:ext cx="1330743" cy="5127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cover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</a:defRPr>
      </a:lvl9pPr>
    </p:titleStyle>
    <p:bodyStyle>
      <a:lvl1pPr marL="292100" indent="-292100" algn="l" rtl="0" eaLnBrk="0" fontAlgn="base" hangingPunct="0">
        <a:spcBef>
          <a:spcPct val="50000"/>
        </a:spcBef>
        <a:spcAft>
          <a:spcPct val="0"/>
        </a:spcAft>
        <a:buClr>
          <a:srgbClr val="0A3A80"/>
        </a:buClr>
        <a:buFont typeface="ZapfDingbats" pitchFamily="82" charset="2"/>
        <a:buChar char="n"/>
        <a:defRPr sz="2400">
          <a:solidFill>
            <a:srgbClr val="0A3A80"/>
          </a:solidFill>
          <a:latin typeface="+mn-lt"/>
          <a:ea typeface="ＭＳ Ｐゴシック" charset="-128"/>
          <a:cs typeface="ＭＳ Ｐゴシック" charset="-128"/>
        </a:defRPr>
      </a:lvl1pPr>
      <a:lvl2pPr marL="471488" indent="-177800" algn="l" rtl="0" eaLnBrk="0" fontAlgn="base" hangingPunct="0">
        <a:spcBef>
          <a:spcPct val="0"/>
        </a:spcBef>
        <a:spcAft>
          <a:spcPct val="0"/>
        </a:spcAft>
        <a:buClr>
          <a:srgbClr val="0A3A80"/>
        </a:buClr>
        <a:buChar char="•"/>
        <a:defRPr sz="2400">
          <a:solidFill>
            <a:srgbClr val="0A3A80"/>
          </a:solidFill>
          <a:latin typeface="+mn-lt"/>
          <a:ea typeface="ＭＳ Ｐゴシック" pitchFamily="-112" charset="-128"/>
        </a:defRPr>
      </a:lvl2pPr>
      <a:lvl3pPr marL="866775" indent="-393700" algn="l" rtl="0" eaLnBrk="0" fontAlgn="base" hangingPunct="0">
        <a:spcBef>
          <a:spcPct val="0"/>
        </a:spcBef>
        <a:spcAft>
          <a:spcPct val="0"/>
        </a:spcAft>
        <a:buClr>
          <a:srgbClr val="0A3A80"/>
        </a:buClr>
        <a:buChar char="—"/>
        <a:defRPr sz="2400">
          <a:solidFill>
            <a:srgbClr val="0A3A80"/>
          </a:solidFill>
          <a:latin typeface="+mn-lt"/>
          <a:ea typeface="ＭＳ Ｐゴシック" pitchFamily="-112" charset="-128"/>
        </a:defRPr>
      </a:lvl3pPr>
      <a:lvl4pPr marL="1096963" indent="-228600" algn="l" rtl="0" eaLnBrk="0" fontAlgn="base" hangingPunct="0">
        <a:spcBef>
          <a:spcPct val="0"/>
        </a:spcBef>
        <a:spcAft>
          <a:spcPct val="0"/>
        </a:spcAft>
        <a:buClr>
          <a:srgbClr val="0A3A80"/>
        </a:buClr>
        <a:buChar char="–"/>
        <a:defRPr sz="2400">
          <a:solidFill>
            <a:srgbClr val="0A3A80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jstart.org/jstart/clientuploads/starbucks.gif&amp;imgrefurl=http://www.vi-r-us.com/index.php?paged=2&amp;h=365&amp;w=358&amp;sz=32&amp;hl=en&amp;start=1&amp;tbnid=WuPBl7ZzyS7nKM:&amp;tbnh=121&amp;tbnw=119&amp;prev=/images?q=starbucks&amp;svnum=10&amp;hl=en&amp;lr=&amp;safe=off&amp;rls=GGLD,GGLD:2006-18,GGLD: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https://www.youtube.com/watch?v=BAW9xVJCxJ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iton.com/home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417513"/>
            <a:ext cx="5827712" cy="1290637"/>
          </a:xfrm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ko-KR" dirty="0" err="1">
                <a:ea typeface="Gulim" pitchFamily="34" charset="-127"/>
                <a:cs typeface="Gulim" pitchFamily="34" charset="-127"/>
              </a:rPr>
              <a:t>Missao</a:t>
            </a:r>
            <a:r>
              <a:rPr lang="en-US" altLang="ko-KR" dirty="0">
                <a:ea typeface="Gulim" pitchFamily="34" charset="-127"/>
                <a:cs typeface="Gulim" pitchFamily="34" charset="-127"/>
              </a:rPr>
              <a:t> </a:t>
            </a:r>
            <a:r>
              <a:rPr lang="en-US" altLang="ko-KR" dirty="0" err="1">
                <a:ea typeface="Gulim" pitchFamily="34" charset="-127"/>
                <a:cs typeface="Gulim" pitchFamily="34" charset="-127"/>
              </a:rPr>
              <a:t>Tecnica</a:t>
            </a:r>
            <a:r>
              <a:rPr lang="en-US" altLang="ko-KR" dirty="0">
                <a:ea typeface="Gulim" pitchFamily="34" charset="-127"/>
                <a:cs typeface="Gulim" pitchFamily="34" charset="-127"/>
              </a:rPr>
              <a:t> Course Introduction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chemeClr val="bg1"/>
          </a:solidFill>
          <a:ln cap="sq">
            <a:solidFill>
              <a:schemeClr val="tx1"/>
            </a:solidFill>
          </a:ln>
          <a:effectLst>
            <a:outerShdw blurRad="63500" dist="197566" dir="2700000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 anchor="ctr" anchorCtr="1"/>
          <a:lstStyle/>
          <a:p>
            <a:r>
              <a:rPr lang="en-US" b="1" dirty="0"/>
              <a:t>Dr. Dale S. Rogers</a:t>
            </a:r>
          </a:p>
          <a:p>
            <a:r>
              <a:rPr lang="en-US" sz="1200" dirty="0"/>
              <a:t>Nevada Logistics Institute</a:t>
            </a:r>
          </a:p>
          <a:p>
            <a:r>
              <a:rPr lang="en-US" sz="2000" dirty="0"/>
              <a:t>Reno, NV</a:t>
            </a:r>
          </a:p>
          <a:p>
            <a:r>
              <a:rPr lang="en-US" sz="2000" b="1" dirty="0"/>
              <a:t>21 July 2019</a:t>
            </a:r>
            <a:endParaRPr lang="en-US" sz="2000" dirty="0"/>
          </a:p>
        </p:txBody>
      </p:sp>
      <p:pic>
        <p:nvPicPr>
          <p:cNvPr id="16389" name="Picture 11" descr="LOGO NL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"/>
            <a:ext cx="125571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08" y="414338"/>
            <a:ext cx="2547991" cy="98179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Starbucks Manufacturing Plant</a:t>
            </a:r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Coffee roasting plant</a:t>
            </a:r>
          </a:p>
          <a:p>
            <a:pPr>
              <a:defRPr/>
            </a:pPr>
            <a:r>
              <a:rPr lang="en-US" dirty="0"/>
              <a:t>Good Manufacturing Practices (GMP)</a:t>
            </a:r>
          </a:p>
          <a:p>
            <a:pPr>
              <a:defRPr/>
            </a:pPr>
            <a:r>
              <a:rPr lang="en-US" dirty="0"/>
              <a:t>High-margin business</a:t>
            </a:r>
          </a:p>
          <a:p>
            <a:pPr>
              <a:defRPr/>
            </a:pPr>
            <a:r>
              <a:rPr lang="en-US" dirty="0"/>
              <a:t>High-growth business</a:t>
            </a:r>
          </a:p>
          <a:p>
            <a:pPr>
              <a:defRPr/>
            </a:pPr>
            <a:r>
              <a:rPr lang="en-US" dirty="0"/>
              <a:t>State-of-the-art facility</a:t>
            </a:r>
          </a:p>
        </p:txBody>
      </p:sp>
      <p:pic>
        <p:nvPicPr>
          <p:cNvPr id="36868" name="Picture 5" descr="starbuck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5538" y="1281113"/>
            <a:ext cx="15970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Patagonia</a:t>
            </a:r>
          </a:p>
        </p:txBody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434" y="3849646"/>
            <a:ext cx="7335197" cy="2664878"/>
          </a:xfrm>
        </p:spPr>
        <p:txBody>
          <a:bodyPr/>
          <a:lstStyle/>
          <a:p>
            <a:pPr>
              <a:defRPr/>
            </a:pPr>
            <a:r>
              <a:rPr lang="en-US" dirty="0"/>
              <a:t>Apparel Firm</a:t>
            </a:r>
          </a:p>
          <a:p>
            <a:pPr>
              <a:defRPr/>
            </a:pPr>
            <a:r>
              <a:rPr lang="en-US" dirty="0"/>
              <a:t>Environmentally Friendly</a:t>
            </a:r>
          </a:p>
          <a:p>
            <a:pPr>
              <a:defRPr/>
            </a:pPr>
            <a:r>
              <a:rPr lang="en-US" dirty="0"/>
              <a:t>Innovative warehouse</a:t>
            </a:r>
          </a:p>
          <a:p>
            <a:pPr>
              <a:defRPr/>
            </a:pPr>
            <a:r>
              <a:rPr lang="en-US" dirty="0"/>
              <a:t>Flexibility and agility</a:t>
            </a:r>
          </a:p>
        </p:txBody>
      </p:sp>
      <p:pic>
        <p:nvPicPr>
          <p:cNvPr id="3" name="Picture 2" descr="Screenshot 2014-07-31 21.5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" y="914188"/>
            <a:ext cx="7900141" cy="2868559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4C38-4FC1-AE43-B6AC-A4E134C2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Tesla Gigafactory</a:t>
            </a:r>
          </a:p>
        </p:txBody>
      </p:sp>
      <p:pic>
        <p:nvPicPr>
          <p:cNvPr id="8" name="Content Placeholder 7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07504A04-28EE-0549-BA4C-8CCECFB27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833" y="1666875"/>
            <a:ext cx="7412334" cy="4922838"/>
          </a:xfrm>
        </p:spPr>
      </p:pic>
    </p:spTree>
    <p:extLst>
      <p:ext uri="{BB962C8B-B14F-4D97-AF65-F5344CB8AC3E}">
        <p14:creationId xmlns:p14="http://schemas.microsoft.com/office/powerpoint/2010/main" val="2575212943"/>
      </p:ext>
    </p:extLst>
  </p:cSld>
  <p:clrMapOvr>
    <a:masterClrMapping/>
  </p:clrMapOvr>
  <p:transition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670B-CF01-EF4D-AD1F-7C8390F7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32BD-ED1E-074C-825F-6B8355AF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Reverse Logistics</a:t>
            </a:r>
          </a:p>
          <a:p>
            <a:r>
              <a:rPr lang="en-US" dirty="0"/>
              <a:t>Started out as food processor (CLS)</a:t>
            </a:r>
          </a:p>
          <a:p>
            <a:r>
              <a:rPr lang="en-US" dirty="0"/>
              <a:t>Small facility</a:t>
            </a:r>
          </a:p>
          <a:p>
            <a:r>
              <a:rPr lang="en-US" dirty="0">
                <a:hlinkClick r:id="rId2"/>
              </a:rPr>
              <a:t>https://www.youtube.com/watch?v=BAW9xVJCxJc</a:t>
            </a:r>
            <a:r>
              <a:rPr lang="en-US" dirty="0"/>
              <a:t>  </a:t>
            </a:r>
          </a:p>
          <a:p>
            <a:r>
              <a:rPr lang="en-US" dirty="0"/>
              <a:t>https://</a:t>
            </a:r>
            <a:r>
              <a:rPr lang="en-US" dirty="0" err="1"/>
              <a:t>www.cbsnews.com</a:t>
            </a:r>
            <a:r>
              <a:rPr lang="en-US" dirty="0"/>
              <a:t>/news/many-happy-returns-secondary-market-and-liquidators-reselling-your-returned-stuff/</a:t>
            </a:r>
          </a:p>
          <a:p>
            <a:r>
              <a:rPr lang="en-US" dirty="0"/>
              <a:t>https://</a:t>
            </a:r>
            <a:r>
              <a:rPr lang="en-US" dirty="0" err="1"/>
              <a:t>www.cbsnews.com</a:t>
            </a:r>
            <a:r>
              <a:rPr lang="en-US" dirty="0"/>
              <a:t>/video/when-customers-return-high-end-fashions/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57A31-A784-F54D-BC33-299266D0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154" y="478493"/>
            <a:ext cx="4775557" cy="7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44523"/>
      </p:ext>
    </p:extLst>
  </p:cSld>
  <p:clrMapOvr>
    <a:masterClrMapping/>
  </p:clrMapOvr>
  <p:transition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Geodis (formerly OHL Logistics)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Innovative 3PL</a:t>
            </a:r>
          </a:p>
          <a:p>
            <a:r>
              <a:rPr lang="en-US" dirty="0"/>
              <a:t>Recently acquired by French Railroad firm</a:t>
            </a:r>
          </a:p>
          <a:p>
            <a:r>
              <a:rPr lang="en-US" dirty="0"/>
              <a:t>Known for fulfillment and </a:t>
            </a:r>
            <a:r>
              <a:rPr lang="en-US"/>
              <a:t>omnichannel innovation</a:t>
            </a:r>
            <a:endParaRPr lang="en-US" dirty="0"/>
          </a:p>
          <a:p>
            <a:r>
              <a:rPr lang="en-US" dirty="0"/>
              <a:t>Innovative but practical</a:t>
            </a:r>
          </a:p>
          <a:p>
            <a:r>
              <a:rPr lang="en-US" dirty="0"/>
              <a:t>Customers include Apple, Duluth Trading and several ecommerce firms</a:t>
            </a:r>
          </a:p>
        </p:txBody>
      </p:sp>
    </p:spTree>
    <p:extLst>
      <p:ext uri="{BB962C8B-B14F-4D97-AF65-F5344CB8AC3E}">
        <p14:creationId xmlns:p14="http://schemas.microsoft.com/office/powerpoint/2010/main" val="1429316149"/>
      </p:ext>
    </p:extLst>
  </p:cSld>
  <p:clrMapOvr>
    <a:masterClrMapping/>
  </p:clrMapOvr>
  <p:transition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8AF0-2EEF-8742-AD3B-FE99C7EA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685B-DE9A-0849-A1BC-3D9C8BAD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Part of SNCF Logistics</a:t>
            </a:r>
          </a:p>
          <a:p>
            <a:pPr lvl="1"/>
            <a:r>
              <a:rPr lang="en-US" sz="2000" b="1" dirty="0"/>
              <a:t>number one Transport and Logistics operator in France and ranked number four in Europe.</a:t>
            </a:r>
          </a:p>
          <a:p>
            <a:pPr lvl="1"/>
            <a:r>
              <a:rPr lang="en-US" sz="2000" dirty="0"/>
              <a:t>Locations in 67 countries and a global network spanning over 120 countries. </a:t>
            </a:r>
          </a:p>
          <a:p>
            <a:r>
              <a:rPr lang="en-US" sz="2000" dirty="0"/>
              <a:t>Five lines of business </a:t>
            </a:r>
          </a:p>
          <a:p>
            <a:pPr lvl="1"/>
            <a:r>
              <a:rPr lang="en-US" sz="2000" dirty="0"/>
              <a:t>Supply Chain Optimization, Freight Forwarding, Contract Logistics, Distribution &amp; Express and Road Transport), GEODIS manages its customers Supply Chain by providing end-to-end solutions enabled by our people, our infrastructure, processes and systems.</a:t>
            </a:r>
          </a:p>
          <a:p>
            <a:r>
              <a:rPr lang="en-US" sz="2000" dirty="0"/>
              <a:t>Acquired OHL in 2015</a:t>
            </a:r>
          </a:p>
          <a:p>
            <a:r>
              <a:rPr lang="en-US" sz="2000" dirty="0"/>
              <a:t>GEODIS has more than 160 sites in the US. </a:t>
            </a:r>
          </a:p>
          <a:p>
            <a:pPr lvl="1"/>
            <a:r>
              <a:rPr lang="en-US" sz="2000" dirty="0"/>
              <a:t>Services a total warehousing surface of more than 37,673,685 </a:t>
            </a:r>
            <a:r>
              <a:rPr lang="en-US" sz="2000" dirty="0" err="1"/>
              <a:t>sqf</a:t>
            </a:r>
            <a:r>
              <a:rPr lang="en-US" sz="2000" dirty="0"/>
              <a:t> where a wide range of industry sectors are served.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37AA2-05E9-7444-9D99-C60760B1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332553"/>
            <a:ext cx="1334322" cy="1334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EA23D-5C9C-E547-A981-25D5FFD06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863340"/>
            <a:ext cx="1041400" cy="5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3764"/>
      </p:ext>
    </p:extLst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Wal-Mart Distribution Center</a:t>
            </a:r>
          </a:p>
        </p:txBody>
      </p:sp>
      <p:sp>
        <p:nvSpPr>
          <p:cNvPr id="221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Largest retailer in the world</a:t>
            </a:r>
          </a:p>
          <a:p>
            <a:pPr>
              <a:defRPr/>
            </a:pPr>
            <a:r>
              <a:rPr lang="en-US"/>
              <a:t>Grocery distribution center</a:t>
            </a:r>
          </a:p>
          <a:p>
            <a:pPr>
              <a:defRPr/>
            </a:pPr>
            <a:r>
              <a:rPr lang="en-US"/>
              <a:t>Talented supply-chain managers</a:t>
            </a:r>
          </a:p>
          <a:p>
            <a:pPr>
              <a:defRPr/>
            </a:pPr>
            <a:r>
              <a:rPr lang="en-US"/>
              <a:t>New facility – opened August 1, 2006</a:t>
            </a:r>
          </a:p>
        </p:txBody>
      </p:sp>
      <p:pic>
        <p:nvPicPr>
          <p:cNvPr id="34820" name="Picture 5" descr="walm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558800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U.S. hub</a:t>
            </a:r>
          </a:p>
          <a:p>
            <a:r>
              <a:rPr lang="en-US" dirty="0"/>
              <a:t>Oakland Airport</a:t>
            </a:r>
          </a:p>
          <a:p>
            <a:r>
              <a:rPr lang="en-US" dirty="0"/>
              <a:t>New transportation developments</a:t>
            </a:r>
          </a:p>
          <a:p>
            <a:r>
              <a:rPr lang="en-US" dirty="0"/>
              <a:t>Firm in transition</a:t>
            </a:r>
          </a:p>
        </p:txBody>
      </p:sp>
    </p:spTree>
    <p:extLst>
      <p:ext uri="{BB962C8B-B14F-4D97-AF65-F5344CB8AC3E}">
        <p14:creationId xmlns:p14="http://schemas.microsoft.com/office/powerpoint/2010/main" val="1170680012"/>
      </p:ext>
    </p:extLst>
  </p:cSld>
  <p:clrMapOvr>
    <a:masterClrMapping/>
  </p:clrMapOvr>
  <p:transition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888"/>
            <a:ext cx="4577700" cy="548852"/>
          </a:xfrm>
        </p:spPr>
        <p:txBody>
          <a:bodyPr/>
          <a:lstStyle/>
          <a:p>
            <a:r>
              <a:rPr lang="en-US" dirty="0"/>
              <a:t>Port of Oakland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41" y="1666875"/>
            <a:ext cx="8485684" cy="4140717"/>
          </a:xfrm>
        </p:spPr>
        <p:txBody>
          <a:bodyPr/>
          <a:lstStyle/>
          <a:p>
            <a:r>
              <a:rPr lang="en-US" dirty="0"/>
              <a:t>Fourth largest container port in the U.S. (after Los Angeles, Long Beach and Charleston)</a:t>
            </a:r>
          </a:p>
          <a:p>
            <a:r>
              <a:rPr lang="en-US" dirty="0"/>
              <a:t>Important west coast port</a:t>
            </a:r>
          </a:p>
          <a:p>
            <a:r>
              <a:rPr lang="en-US" dirty="0"/>
              <a:t>Much regulation</a:t>
            </a:r>
          </a:p>
          <a:p>
            <a:r>
              <a:rPr lang="en-US" dirty="0"/>
              <a:t>Over-taxed</a:t>
            </a:r>
          </a:p>
          <a:p>
            <a:r>
              <a:rPr lang="en-US" dirty="0"/>
              <a:t>Hard to make changes quickly</a:t>
            </a:r>
          </a:p>
          <a:p>
            <a:endParaRPr lang="en-US" dirty="0"/>
          </a:p>
        </p:txBody>
      </p:sp>
      <p:pic>
        <p:nvPicPr>
          <p:cNvPr id="6" name="Picture 5" descr="Screen shot 2010-08-10 at 10.45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955" y="653268"/>
            <a:ext cx="1574800" cy="5842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.png"/>
          <p:cNvPicPr>
            <a:picLocks noChangeAspect="1"/>
          </p:cNvPicPr>
          <p:nvPr/>
        </p:nvPicPr>
        <p:blipFill>
          <a:blip r:embed="rId3"/>
          <a:srcRect t="9943"/>
          <a:stretch>
            <a:fillRect/>
          </a:stretch>
        </p:blipFill>
        <p:spPr bwMode="auto">
          <a:xfrm>
            <a:off x="0" y="1041400"/>
            <a:ext cx="912653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Urbanzones.png"/>
          <p:cNvPicPr>
            <a:picLocks noChangeAspect="1"/>
          </p:cNvPicPr>
          <p:nvPr/>
        </p:nvPicPr>
        <p:blipFill>
          <a:blip r:embed="rId4"/>
          <a:srcRect l="63698" t="11223" r="25449" b="59735"/>
          <a:stretch>
            <a:fillRect/>
          </a:stretch>
        </p:blipFill>
        <p:spPr bwMode="auto">
          <a:xfrm>
            <a:off x="5816600" y="1109663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oAmeric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1600"/>
            <a:ext cx="65992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15000" y="1270000"/>
            <a:ext cx="1098550" cy="1554163"/>
            <a:chOff x="5715000" y="1567934"/>
            <a:chExt cx="1099097" cy="1554678"/>
          </a:xfrm>
        </p:grpSpPr>
        <p:sp>
          <p:nvSpPr>
            <p:cNvPr id="9243" name="TextBox 7"/>
            <p:cNvSpPr txBox="1">
              <a:spLocks noChangeArrowheads="1"/>
            </p:cNvSpPr>
            <p:nvPr/>
          </p:nvSpPr>
          <p:spPr bwMode="auto">
            <a:xfrm>
              <a:off x="5715000" y="1837899"/>
              <a:ext cx="495547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Tacoma</a:t>
              </a:r>
            </a:p>
          </p:txBody>
        </p:sp>
        <p:sp>
          <p:nvSpPr>
            <p:cNvPr id="9244" name="TextBox 8"/>
            <p:cNvSpPr txBox="1">
              <a:spLocks noChangeArrowheads="1"/>
            </p:cNvSpPr>
            <p:nvPr/>
          </p:nvSpPr>
          <p:spPr bwMode="auto">
            <a:xfrm>
              <a:off x="5735648" y="2295250"/>
              <a:ext cx="528901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Oakland</a:t>
              </a:r>
            </a:p>
          </p:txBody>
        </p:sp>
        <p:sp>
          <p:nvSpPr>
            <p:cNvPr id="9245" name="TextBox 9"/>
            <p:cNvSpPr txBox="1">
              <a:spLocks noChangeArrowheads="1"/>
            </p:cNvSpPr>
            <p:nvPr/>
          </p:nvSpPr>
          <p:spPr bwMode="auto">
            <a:xfrm>
              <a:off x="5761060" y="2555687"/>
              <a:ext cx="741732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Los Angeles</a:t>
              </a:r>
            </a:p>
          </p:txBody>
        </p:sp>
        <p:sp>
          <p:nvSpPr>
            <p:cNvPr id="9246" name="TextBox 10"/>
            <p:cNvSpPr txBox="1">
              <a:spLocks noChangeArrowheads="1"/>
            </p:cNvSpPr>
            <p:nvPr/>
          </p:nvSpPr>
          <p:spPr bwMode="auto">
            <a:xfrm>
              <a:off x="6093013" y="2939989"/>
              <a:ext cx="721084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Long Beach</a:t>
              </a:r>
            </a:p>
          </p:txBody>
        </p:sp>
        <p:sp>
          <p:nvSpPr>
            <p:cNvPr id="9247" name="TextBox 32"/>
            <p:cNvSpPr txBox="1">
              <a:spLocks noChangeArrowheads="1"/>
            </p:cNvSpPr>
            <p:nvPr/>
          </p:nvSpPr>
          <p:spPr bwMode="auto">
            <a:xfrm>
              <a:off x="5761567" y="2053171"/>
              <a:ext cx="5491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Portland</a:t>
              </a:r>
            </a:p>
          </p:txBody>
        </p:sp>
        <p:sp>
          <p:nvSpPr>
            <p:cNvPr id="9248" name="TextBox 6"/>
            <p:cNvSpPr txBox="1">
              <a:spLocks noChangeArrowheads="1"/>
            </p:cNvSpPr>
            <p:nvPr/>
          </p:nvSpPr>
          <p:spPr bwMode="auto">
            <a:xfrm>
              <a:off x="5727706" y="1567934"/>
              <a:ext cx="441545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Seattle</a:t>
              </a:r>
            </a:p>
          </p:txBody>
        </p:sp>
      </p:grpSp>
      <p:sp>
        <p:nvSpPr>
          <p:cNvPr id="9222" name="Title 1"/>
          <p:cNvSpPr>
            <a:spLocks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 eaLnBrk="0" hangingPunct="0">
              <a:lnSpc>
                <a:spcPts val="4000"/>
              </a:lnSpc>
            </a:pPr>
            <a:r>
              <a:rPr lang="en-US" sz="3600" b="1" dirty="0">
                <a:solidFill>
                  <a:schemeClr val="tx2"/>
                </a:solidFill>
                <a:latin typeface="Calibri" charset="0"/>
              </a:rPr>
              <a:t>Extensive Shipping Service Options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0" y="1049338"/>
            <a:ext cx="9144000" cy="1587"/>
          </a:xfrm>
          <a:prstGeom prst="line">
            <a:avLst/>
          </a:prstGeom>
          <a:noFill/>
          <a:ln w="25400">
            <a:solidFill>
              <a:srgbClr val="95B3D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33" name="Picture 32" descr="PortToHu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488" y="1371600"/>
            <a:ext cx="3084512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ToSpoke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6788" y="1109663"/>
            <a:ext cx="309721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FromSpoke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6788" y="1109663"/>
            <a:ext cx="309721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ubToPor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9488" y="1371600"/>
            <a:ext cx="3084512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FromAmerica copy.png"/>
          <p:cNvPicPr>
            <a:picLocks noChangeAspect="1"/>
          </p:cNvPicPr>
          <p:nvPr/>
        </p:nvPicPr>
        <p:blipFill>
          <a:blip r:embed="rId10"/>
          <a:srcRect l="4837" b="21526"/>
          <a:stretch>
            <a:fillRect/>
          </a:stretch>
        </p:blipFill>
        <p:spPr bwMode="auto">
          <a:xfrm>
            <a:off x="0" y="1447800"/>
            <a:ext cx="650716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28" charset="-128"/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04800" y="6083208"/>
              <a:ext cx="8531540" cy="532190"/>
              <a:chOff x="228600" y="6083208"/>
              <a:chExt cx="8531540" cy="532190"/>
            </a:xfrm>
          </p:grpSpPr>
          <p:pic>
            <p:nvPicPr>
              <p:cNvPr id="9236" name="Picture 17" descr="Portland2.pn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772676" y="6159839"/>
                <a:ext cx="1143000" cy="378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7" name="Picture 18" descr="Seattle.png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772400" y="6134577"/>
                <a:ext cx="987740" cy="429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8" name="Picture 19" descr="Tacoma.pn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557868" y="6134577"/>
                <a:ext cx="763473" cy="429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9" name="Picture 20" descr="Port_of_Oakland_logo.jpg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8600" y="6163031"/>
                <a:ext cx="1143153" cy="372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0" name="Picture 21" descr="LAport.png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135400" y="6117390"/>
                <a:ext cx="459611" cy="46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1" name="Picture 23" descr="BNSF.png"/>
              <p:cNvPicPr>
                <a:picLocks noChangeAspect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265" y="6211225"/>
                <a:ext cx="1158320" cy="276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24" descr="UnionPac.png"/>
              <p:cNvPicPr>
                <a:picLocks noChangeAspect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565399" y="6083208"/>
                <a:ext cx="515429" cy="53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ctangle 16"/>
            <p:cNvSpPr/>
            <p:nvPr/>
          </p:nvSpPr>
          <p:spPr bwMode="auto">
            <a:xfrm>
              <a:off x="0" y="5943600"/>
              <a:ext cx="1524000" cy="9144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28" charset="-128"/>
              </a:endParaRPr>
            </a:p>
          </p:txBody>
        </p:sp>
      </p:grpSp>
      <p:pic>
        <p:nvPicPr>
          <p:cNvPr id="9230" name="Picture 17" descr="polb_h_4c 2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0" y="6096000"/>
            <a:ext cx="12112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 bwMode="auto">
          <a:xfrm>
            <a:off x="2514600" y="5943600"/>
            <a:ext cx="6629400" cy="9144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28" charset="-128"/>
            </a:endParaRP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5181600" y="3962400"/>
            <a:ext cx="2514600" cy="1747838"/>
          </a:xfrm>
          <a:prstGeom prst="rect">
            <a:avLst/>
          </a:prstGeom>
          <a:solidFill>
            <a:srgbClr val="0058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22238" indent="-122238"/>
            <a:r>
              <a:rPr lang="en-US" altLang="ja-JP" b="1">
                <a:solidFill>
                  <a:srgbClr val="FFFF00"/>
                </a:solidFill>
                <a:latin typeface="Calibri" charset="0"/>
              </a:rPr>
              <a:t>Service String Choices</a:t>
            </a:r>
            <a:r>
              <a:rPr lang="en-US" altLang="ja-JP" sz="1500" b="1"/>
              <a:t>  </a:t>
            </a:r>
          </a:p>
          <a:p>
            <a:pPr marL="122238" indent="-122238">
              <a:buFontTx/>
              <a:buChar char="•"/>
            </a:pPr>
            <a:r>
              <a:rPr lang="en-US" altLang="ja-JP" sz="1500" b="1">
                <a:solidFill>
                  <a:schemeClr val="bg1"/>
                </a:solidFill>
                <a:latin typeface="Calibri" charset="0"/>
              </a:rPr>
              <a:t>25+ Carriers</a:t>
            </a:r>
          </a:p>
          <a:p>
            <a:pPr marL="122238" indent="-122238">
              <a:buFontTx/>
              <a:buChar char="•"/>
            </a:pPr>
            <a:r>
              <a:rPr lang="en-US" altLang="ja-JP" sz="1500" b="1">
                <a:solidFill>
                  <a:schemeClr val="bg1"/>
                </a:solidFill>
                <a:latin typeface="Calibri" charset="0"/>
              </a:rPr>
              <a:t>50+ Unique Service Strings</a:t>
            </a:r>
          </a:p>
          <a:p>
            <a:pPr marL="122238" indent="-122238">
              <a:buFontTx/>
              <a:buChar char="•"/>
            </a:pPr>
            <a:r>
              <a:rPr lang="en-US" altLang="ja-JP" sz="1500" b="1">
                <a:solidFill>
                  <a:schemeClr val="bg1"/>
                </a:solidFill>
                <a:latin typeface="Calibri" charset="0"/>
              </a:rPr>
              <a:t>Calling at over 80 ports in 36 countries </a:t>
            </a:r>
          </a:p>
          <a:p>
            <a:pPr marL="122238" indent="-122238">
              <a:buFontTx/>
              <a:buChar char="•"/>
            </a:pPr>
            <a:r>
              <a:rPr lang="en-US" altLang="ja-JP" sz="1500" b="1">
                <a:solidFill>
                  <a:schemeClr val="bg1"/>
                </a:solidFill>
                <a:latin typeface="Calibri" charset="0"/>
              </a:rPr>
              <a:t>100+ Sailings to/from the West Coast per week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6F30720-6092-3741-8C5C-566D27E6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2" y="452485"/>
            <a:ext cx="7845700" cy="61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8078"/>
      </p:ext>
    </p:extLst>
  </p:cSld>
  <p:clrMapOvr>
    <a:masterClrMapping/>
  </p:clrMapOvr>
  <p:transition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tech</a:t>
            </a:r>
          </a:p>
          <a:p>
            <a:r>
              <a:rPr lang="en-US" dirty="0"/>
              <a:t>Great at R&amp;D</a:t>
            </a:r>
          </a:p>
          <a:p>
            <a:r>
              <a:rPr lang="en-US" dirty="0"/>
              <a:t>King of the microprocessors</a:t>
            </a:r>
          </a:p>
          <a:p>
            <a:r>
              <a:rPr lang="en-US" dirty="0"/>
              <a:t>Innovation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302" y="490476"/>
            <a:ext cx="1628743" cy="10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6640"/>
      </p:ext>
    </p:extLst>
  </p:cSld>
  <p:clrMapOvr>
    <a:masterClrMapping/>
  </p:clrMapOvr>
  <p:transition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AFBD-5892-E549-8B79-714B3D1C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90B3-D753-6643-92D2-7C95CC31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firm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More supply chain management than originally intended</a:t>
            </a:r>
          </a:p>
          <a:p>
            <a:r>
              <a:rPr lang="en-US" dirty="0"/>
              <a:t>Former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DE44E-4E53-2C44-ABA7-DD54E56C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62" y="268287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4818"/>
      </p:ext>
    </p:extLst>
  </p:cSld>
  <p:clrMapOvr>
    <a:masterClrMapping/>
  </p:clrMapOvr>
  <p:transition>
    <p:cover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Tech</a:t>
            </a:r>
          </a:p>
          <a:p>
            <a:r>
              <a:rPr lang="en-US" dirty="0"/>
              <a:t>Routers, switches and all things Internet</a:t>
            </a:r>
          </a:p>
          <a:p>
            <a:r>
              <a:rPr lang="en-US" dirty="0"/>
              <a:t>Important firm in connecting the world</a:t>
            </a:r>
          </a:p>
          <a:p>
            <a:r>
              <a:rPr lang="en-US" dirty="0"/>
              <a:t>Innovation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268288"/>
            <a:ext cx="5232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3105"/>
      </p:ext>
    </p:extLst>
  </p:cSld>
  <p:clrMapOvr>
    <a:masterClrMapping/>
  </p:clrMapOvr>
  <p:transition>
    <p:cover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C709-438B-2C4F-8A1C-B05EBEA9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Semiconductor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FAC5-56B7-CC4A-B136-2DB2BAA86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Devices</a:t>
            </a:r>
          </a:p>
          <a:p>
            <a:r>
              <a:rPr lang="en-US" dirty="0"/>
              <a:t>Formerly Fairchild Semiconductor</a:t>
            </a:r>
          </a:p>
          <a:p>
            <a:r>
              <a:rPr lang="en-US" dirty="0"/>
              <a:t>ON Semiconductor is old Motorola </a:t>
            </a:r>
            <a:r>
              <a:rPr lang="en-US"/>
              <a:t>Analog Devices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ADD93-9739-2545-B415-FBB13F4D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28" y="52388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6696"/>
      </p:ext>
    </p:extLst>
  </p:cSld>
  <p:clrMapOvr>
    <a:masterClrMapping/>
  </p:clrMapOvr>
  <p:transition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8-10 at 10.56.3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152"/>
            <a:ext cx="9144000" cy="5513696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hedule 7-20-17.pd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E34F3A3-9FCA-7C48-8C08-770D7BFB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76200"/>
            <a:ext cx="8712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5348"/>
      </p:ext>
    </p:extLst>
  </p:cSld>
  <p:clrMapOvr>
    <a:masterClrMapping/>
  </p:clrMapOvr>
  <p:transition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347AE5-F480-E54E-A7C5-D099695C3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556108"/>
              </p:ext>
            </p:extLst>
          </p:nvPr>
        </p:nvGraphicFramePr>
        <p:xfrm>
          <a:off x="260537" y="1277471"/>
          <a:ext cx="8793115" cy="416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9271000" imgH="4394200" progId="Excel.Sheet.12">
                  <p:embed/>
                </p:oleObj>
              </mc:Choice>
              <mc:Fallback>
                <p:oleObj name="Worksheet" r:id="rId3" imgW="9271000" imgH="4394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537" y="1277471"/>
                        <a:ext cx="8793115" cy="416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D9598F4-05C5-594D-A8ED-297FBFAA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Schedule</a:t>
            </a:r>
          </a:p>
        </p:txBody>
      </p:sp>
    </p:spTree>
    <p:extLst>
      <p:ext uri="{BB962C8B-B14F-4D97-AF65-F5344CB8AC3E}">
        <p14:creationId xmlns:p14="http://schemas.microsoft.com/office/powerpoint/2010/main" val="2100819093"/>
      </p:ext>
    </p:extLst>
  </p:cSld>
  <p:clrMapOvr>
    <a:masterClrMapping/>
  </p:clrMapOvr>
  <p:transition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Structure Drives Behavior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1375" y="1666875"/>
            <a:ext cx="4030663" cy="4922838"/>
          </a:xfrm>
        </p:spPr>
        <p:txBody>
          <a:bodyPr/>
          <a:lstStyle/>
          <a:p>
            <a:pPr>
              <a:defRPr/>
            </a:pPr>
            <a:r>
              <a:rPr lang="en-US" sz="2000"/>
              <a:t>Structure determines behavior</a:t>
            </a:r>
          </a:p>
          <a:p>
            <a:pPr>
              <a:defRPr/>
            </a:pPr>
            <a:r>
              <a:rPr lang="en-US" sz="2000"/>
              <a:t>Behavior does not determine structure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3733800" cy="269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8713" y="593725"/>
            <a:ext cx="6546850" cy="1006475"/>
          </a:xfrm>
        </p:spPr>
        <p:txBody>
          <a:bodyPr/>
          <a:lstStyle/>
          <a:p>
            <a:pPr>
              <a:defRPr/>
            </a:pPr>
            <a:r>
              <a:rPr lang="en-US" sz="2600"/>
              <a:t>Differences between Brazil &amp; US Business</a:t>
            </a:r>
          </a:p>
        </p:txBody>
      </p:sp>
      <p:sp>
        <p:nvSpPr>
          <p:cNvPr id="195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438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  <a:defRPr/>
            </a:pPr>
            <a:r>
              <a:rPr lang="en-US" sz="2000"/>
              <a:t>Brazil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Best solution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Taxes big issue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Interest rates big issue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Technology</a:t>
            </a:r>
          </a:p>
        </p:txBody>
      </p:sp>
      <p:sp>
        <p:nvSpPr>
          <p:cNvPr id="195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362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  <a:defRPr/>
            </a:pPr>
            <a:r>
              <a:rPr lang="en-US" sz="2000"/>
              <a:t>US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Sufficient solution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Taxes not as much of an issue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Interest rates important but not problem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Technology that is cheap</a:t>
            </a:r>
          </a:p>
        </p:txBody>
      </p:sp>
      <p:pic>
        <p:nvPicPr>
          <p:cNvPr id="26629" name="Picture 5" descr="Brzil US Fla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19875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97763" cy="1219200"/>
          </a:xfrm>
        </p:spPr>
        <p:txBody>
          <a:bodyPr/>
          <a:lstStyle/>
          <a:p>
            <a:pPr>
              <a:defRPr/>
            </a:pPr>
            <a:r>
              <a:rPr lang="en-US"/>
              <a:t>NASCAR vs. F1</a:t>
            </a:r>
          </a:p>
        </p:txBody>
      </p:sp>
      <p:pic>
        <p:nvPicPr>
          <p:cNvPr id="28675" name="Picture 5" descr="06_lead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36788"/>
            <a:ext cx="40084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F1-c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0213" y="1984375"/>
            <a:ext cx="450691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Leviton</a:t>
            </a:r>
          </a:p>
        </p:txBody>
      </p:sp>
      <p:sp>
        <p:nvSpPr>
          <p:cNvPr id="220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2493963"/>
            <a:ext cx="7672388" cy="4095750"/>
          </a:xfrm>
        </p:spPr>
        <p:txBody>
          <a:bodyPr/>
          <a:lstStyle/>
          <a:p>
            <a:pPr>
              <a:defRPr/>
            </a:pPr>
            <a:r>
              <a:rPr lang="en-US"/>
              <a:t>Electrical Distributor</a:t>
            </a:r>
          </a:p>
          <a:p>
            <a:pPr>
              <a:defRPr/>
            </a:pPr>
            <a:r>
              <a:rPr lang="en-US"/>
              <a:t>Privately Held</a:t>
            </a:r>
          </a:p>
          <a:p>
            <a:pPr>
              <a:defRPr/>
            </a:pPr>
            <a:r>
              <a:rPr lang="en-US"/>
              <a:t>Semi-Automation</a:t>
            </a:r>
          </a:p>
          <a:p>
            <a:pPr>
              <a:defRPr/>
            </a:pPr>
            <a:r>
              <a:rPr lang="en-US"/>
              <a:t>Cost-Cutter</a:t>
            </a:r>
          </a:p>
        </p:txBody>
      </p:sp>
      <p:pic>
        <p:nvPicPr>
          <p:cNvPr id="32772" name="Picture 5" descr="Go to home pag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8" y="1347788"/>
            <a:ext cx="1247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B840-45DD-4541-9C0A-59943C4E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Logistics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247C-43B1-4C44-BCAD-54C7731A5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364"/>
            <a:ext cx="8223250" cy="4922838"/>
          </a:xfrm>
        </p:spPr>
        <p:txBody>
          <a:bodyPr/>
          <a:lstStyle/>
          <a:p>
            <a:r>
              <a:rPr lang="en-US" dirty="0"/>
              <a:t>Third-Party Logistics company (3PL) that provides personalized supply chain solutions with an asset-based dedicated fleet, warehousing and distribution services</a:t>
            </a:r>
          </a:p>
          <a:p>
            <a:r>
              <a:rPr lang="en-US" dirty="0"/>
              <a:t>Nationwide multi-modal freight brokerage. </a:t>
            </a:r>
          </a:p>
          <a:p>
            <a:r>
              <a:rPr lang="en-US" dirty="0"/>
              <a:t>Founded in 1999 by former University of Nevada Logistics students, ITS Logistics operates daily throughout the U.S.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86A0C-DDB3-BD4F-AE36-AEFC5209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25" y="763588"/>
            <a:ext cx="1257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0707"/>
      </p:ext>
    </p:extLst>
  </p:cSld>
  <p:clrMapOvr>
    <a:masterClrMapping/>
  </p:clrMapOvr>
  <p:transition>
    <p:cover dir="ld"/>
  </p:transition>
</p:sld>
</file>

<file path=ppt/theme/theme1.xml><?xml version="1.0" encoding="utf-8"?>
<a:theme xmlns:a="http://schemas.openxmlformats.org/drawingml/2006/main" name="FolderMaker Template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olderMaker Template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FolderMaker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derMaker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11368658</TotalTime>
  <Pages>6</Pages>
  <Words>525</Words>
  <Application>Microsoft Macintosh PowerPoint</Application>
  <PresentationFormat>Letter Paper (8.5x11 in)</PresentationFormat>
  <Paragraphs>112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ZapfDingbats</vt:lpstr>
      <vt:lpstr>FolderMaker Templates</vt:lpstr>
      <vt:lpstr>Microsoft Excel Worksheet</vt:lpstr>
      <vt:lpstr>Missao Tecnica Course Introduction</vt:lpstr>
      <vt:lpstr>PowerPoint Presentation</vt:lpstr>
      <vt:lpstr>PowerPoint Presentation</vt:lpstr>
      <vt:lpstr>Tuesday Schedule</vt:lpstr>
      <vt:lpstr>Structure Drives Behavior</vt:lpstr>
      <vt:lpstr>Differences between Brazil &amp; US Business</vt:lpstr>
      <vt:lpstr>NASCAR vs. F1</vt:lpstr>
      <vt:lpstr>Leviton</vt:lpstr>
      <vt:lpstr>ITS Logistics </vt:lpstr>
      <vt:lpstr>Starbucks Manufacturing Plant</vt:lpstr>
      <vt:lpstr>Patagonia</vt:lpstr>
      <vt:lpstr>Tesla Gigafactory</vt:lpstr>
      <vt:lpstr>Inmar</vt:lpstr>
      <vt:lpstr>Geodis (formerly OHL Logistics)</vt:lpstr>
      <vt:lpstr>GEODIS</vt:lpstr>
      <vt:lpstr>Wal-Mart Distribution Center</vt:lpstr>
      <vt:lpstr>FedEx</vt:lpstr>
      <vt:lpstr>Port of Oakland</vt:lpstr>
      <vt:lpstr>PowerPoint Presentation</vt:lpstr>
      <vt:lpstr>Intel</vt:lpstr>
      <vt:lpstr>Google</vt:lpstr>
      <vt:lpstr>Cisco</vt:lpstr>
      <vt:lpstr>ON Semiconductor</vt:lpstr>
      <vt:lpstr>PowerPoint Presentation</vt:lpstr>
    </vt:vector>
  </TitlesOfParts>
  <Manager>Arun Anand</Manager>
  <Company>A.T. Kearney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AEPC</dc:title>
  <dc:subject>The Future of the North American Petroleum Supply Chain</dc:subject>
  <dc:creator>Abhijeet, Bhupesh, Nitika</dc:creator>
  <cp:keywords>NAPS, Templates, Presentation</cp:keywords>
  <dc:description>Doc 7478_x000d_
4th June, 2004</dc:description>
  <cp:lastModifiedBy>Dale Rogers</cp:lastModifiedBy>
  <cp:revision>817</cp:revision>
  <cp:lastPrinted>2017-07-21T04:55:00Z</cp:lastPrinted>
  <dcterms:created xsi:type="dcterms:W3CDTF">2010-08-10T16:36:02Z</dcterms:created>
  <dcterms:modified xsi:type="dcterms:W3CDTF">2019-07-21T22:40:15Z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